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42"/>
  </p:notesMasterIdLst>
  <p:handoutMasterIdLst>
    <p:handoutMasterId r:id="rId43"/>
  </p:handoutMasterIdLst>
  <p:sldIdLst>
    <p:sldId id="286" r:id="rId11"/>
    <p:sldId id="257" r:id="rId12"/>
    <p:sldId id="277" r:id="rId13"/>
    <p:sldId id="287" r:id="rId14"/>
    <p:sldId id="284" r:id="rId15"/>
    <p:sldId id="258" r:id="rId16"/>
    <p:sldId id="269" r:id="rId17"/>
    <p:sldId id="259" r:id="rId18"/>
    <p:sldId id="260" r:id="rId19"/>
    <p:sldId id="270" r:id="rId20"/>
    <p:sldId id="271" r:id="rId21"/>
    <p:sldId id="272" r:id="rId22"/>
    <p:sldId id="273" r:id="rId23"/>
    <p:sldId id="288" r:id="rId24"/>
    <p:sldId id="261" r:id="rId25"/>
    <p:sldId id="262" r:id="rId26"/>
    <p:sldId id="264" r:id="rId27"/>
    <p:sldId id="274" r:id="rId28"/>
    <p:sldId id="265" r:id="rId29"/>
    <p:sldId id="266" r:id="rId30"/>
    <p:sldId id="267" r:id="rId31"/>
    <p:sldId id="289" r:id="rId32"/>
    <p:sldId id="268" r:id="rId33"/>
    <p:sldId id="275" r:id="rId34"/>
    <p:sldId id="279" r:id="rId35"/>
    <p:sldId id="276" r:id="rId36"/>
    <p:sldId id="281" r:id="rId37"/>
    <p:sldId id="280" r:id="rId38"/>
    <p:sldId id="278" r:id="rId39"/>
    <p:sldId id="282" r:id="rId40"/>
    <p:sldId id="283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2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3034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36F530-2084-8444-9E75-AF2CE7F30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62" y="1593056"/>
            <a:ext cx="6413500" cy="243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LinearRegression Model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8E53DC-3984-6342-8757-7AC4CBC26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609" y="1531089"/>
            <a:ext cx="6675167" cy="2114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Formula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177029-CB00-6141-8422-2B82682EC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50970"/>
            <a:ext cx="8099425" cy="11225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Statsmodels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14F57F-BBBC-D348-944F-A420B3395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074" y="776288"/>
            <a:ext cx="3079677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Result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BC772F-463D-914C-BD04-CAFF88CE5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88636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standardization preferred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3E8EA-B0E7-1A42-B836-6486BBCCA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B642A5-1AF2-624A-B813-12D8AA20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DE8A5-9577-7E4D-B186-C2D432466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13" y="776288"/>
            <a:ext cx="67043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to Probability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C28A90-B698-A145-A262-E1931D24C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0781"/>
            <a:ext cx="8099425" cy="14429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Income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D91C63-2D63-084A-9281-3258D2CB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312" y="1796256"/>
            <a:ext cx="5791200" cy="203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LogisticRegression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AC238-64D7-9040-BAB9-E389FCF2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Algorithms 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40A5A4-EE58-1A48-8535-B6EA053C6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5DB37-6007-8A43-ADBD-339E9279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62" y="1612106"/>
            <a:ext cx="6032500" cy="24003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1B35F-83BF-5A43-9E8D-4EDF80A47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2133FF-7387-CD4B-82E8-E96925F41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089" y="776288"/>
            <a:ext cx="46676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38F1C-2556-3F41-81E2-502230B9C4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609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handle categorical feature 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B4D61E-D07D-654A-9256-0D99DC911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0A6E5-C9A4-9444-9D49-F6E2F3A9E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55C36A-9EDC-FC43-B043-067BF2940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9225A8-43BE-D04C-B4FA-26C942679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E165C75-E164-4244-8AEB-41F668585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611852"/>
              </p:ext>
            </p:extLst>
          </p:nvPr>
        </p:nvGraphicFramePr>
        <p:xfrm>
          <a:off x="457200" y="1541832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65">
                  <a:extLst>
                    <a:ext uri="{9D8B030D-6E8A-4147-A177-3AD203B41FA5}">
                      <a16:colId xmlns:a16="http://schemas.microsoft.com/office/drawing/2014/main" val="2915801037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1375833079"/>
                    </a:ext>
                  </a:extLst>
                </a:gridCol>
                <a:gridCol w="1467293">
                  <a:extLst>
                    <a:ext uri="{9D8B030D-6E8A-4147-A177-3AD203B41FA5}">
                      <a16:colId xmlns:a16="http://schemas.microsoft.com/office/drawing/2014/main" val="284463197"/>
                    </a:ext>
                  </a:extLst>
                </a:gridCol>
                <a:gridCol w="1486835">
                  <a:extLst>
                    <a:ext uri="{9D8B030D-6E8A-4147-A177-3AD203B41FA5}">
                      <a16:colId xmlns:a16="http://schemas.microsoft.com/office/drawing/2014/main" val="991606454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1975081187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25101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8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3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9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62" y="2132806"/>
            <a:ext cx="5422900" cy="135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 Learn Decision Tree Classifier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EF0CD0-FF90-5249-A41C-FC3789352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9BC5DB-6877-3A4B-97C9-8322C5CE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89" y="776288"/>
            <a:ext cx="56670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Decision 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31141-3CAA-6F41-A97F-6C71D7A3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4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MPG Dataset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3E4943-1930-A04A-99E6-E9F0F2F8E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0F4676-45E4-224A-AFF3-E3112F79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6DA2F85B-C951-6741-A2B1-03D589AD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0027"/>
            <a:ext cx="8099425" cy="19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082006"/>
            <a:ext cx="5842000" cy="1460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Decision Tree Regressor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E33290-3192-CD4A-800D-B6134FB5E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how the three algorithms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 the three algorithms with Python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key model hyperparameters.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basic model evaluation metrics.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5FE02A-0592-A44D-907B-2BA50C302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12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FDE0D3-F4B7-4543-A9DB-9014DD82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659B0-1C84-1A4E-B3B2-A0602603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Continuous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Scaling not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dummy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Label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38A338-A323-7848-9F7E-821F719FF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5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4342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2414FB-52BC-354A-9377-CF1993DB8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60DCB6-B05D-0241-B671-3D3305ACC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2151"/>
            <a:ext cx="6199063" cy="22611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ECD15-E221-6247-B17E-C332B95C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2C0C5F-AD9D-B240-B41C-67AC0190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19" y="1102985"/>
            <a:ext cx="5009408" cy="34188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2D4780-4D4E-2543-9A57-2DABB5556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AAD4C2-630E-C442-A5E1-FE3DE959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4" y="1429357"/>
            <a:ext cx="1957731" cy="10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3212819-9A3F-2D4D-A97A-12CBCB3E6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097000"/>
              </p:ext>
            </p:extLst>
          </p:nvPr>
        </p:nvGraphicFramePr>
        <p:xfrm>
          <a:off x="457200" y="1392978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544">
                  <a:extLst>
                    <a:ext uri="{9D8B030D-6E8A-4147-A177-3AD203B41FA5}">
                      <a16:colId xmlns:a16="http://schemas.microsoft.com/office/drawing/2014/main" val="2704089910"/>
                    </a:ext>
                  </a:extLst>
                </a:gridCol>
                <a:gridCol w="1259312">
                  <a:extLst>
                    <a:ext uri="{9D8B030D-6E8A-4147-A177-3AD203B41FA5}">
                      <a16:colId xmlns:a16="http://schemas.microsoft.com/office/drawing/2014/main" val="221886443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995646258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2968421226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2319997184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09249975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3800400261"/>
                    </a:ext>
                  </a:extLst>
                </a:gridCol>
                <a:gridCol w="1012428">
                  <a:extLst>
                    <a:ext uri="{9D8B030D-6E8A-4147-A177-3AD203B41FA5}">
                      <a16:colId xmlns:a16="http://schemas.microsoft.com/office/drawing/2014/main" val="1191215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total_bill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0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7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2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7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92491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8A667F-78E0-2148-B0C7-50B9CF169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Preparation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9934BC-0838-C047-96AC-FA53A75AE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250496E2-9E92-3B47-842B-DDD21DE5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4388"/>
            <a:ext cx="8099425" cy="35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10332</TotalTime>
  <Words>303</Words>
  <Application>Microsoft Macintosh PowerPoint</Application>
  <PresentationFormat>On-screen Show (16:9)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</vt:lpstr>
      <vt:lpstr>Fundamental Algorithms I  </vt:lpstr>
      <vt:lpstr>Module Objectives</vt:lpstr>
      <vt:lpstr>Introduction to Linear Regression</vt:lpstr>
      <vt:lpstr>Linear Regression </vt:lpstr>
      <vt:lpstr>Simple 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Introduction to Logistic Regression</vt:lpstr>
      <vt:lpstr>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Introduction to Decision Tree</vt:lpstr>
      <vt:lpstr>Decision Tree</vt:lpstr>
      <vt:lpstr>Decision Tree</vt:lpstr>
      <vt:lpstr>Iris Dataset</vt:lpstr>
      <vt:lpstr>Scikit Learn Decision Tree Classifier</vt:lpstr>
      <vt:lpstr>Visualize Decision Tree</vt:lpstr>
      <vt:lpstr>Auto MPG Dataset</vt:lpstr>
      <vt:lpstr>Scikit Learn Decision Tree Regressor</vt:lpstr>
      <vt:lpstr>Review</vt:lpstr>
      <vt:lpstr>Review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45</cp:revision>
  <dcterms:created xsi:type="dcterms:W3CDTF">2019-10-12T20:28:15Z</dcterms:created>
  <dcterms:modified xsi:type="dcterms:W3CDTF">2019-11-21T03:28:51Z</dcterms:modified>
</cp:coreProperties>
</file>